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83" r:id="rId6"/>
    <p:sldId id="260" r:id="rId7"/>
    <p:sldId id="261" r:id="rId8"/>
    <p:sldId id="282" r:id="rId9"/>
    <p:sldId id="272" r:id="rId10"/>
    <p:sldId id="275" r:id="rId11"/>
    <p:sldId id="27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6" r:id="rId22"/>
    <p:sldId id="277" r:id="rId23"/>
    <p:sldId id="278" r:id="rId24"/>
    <p:sldId id="279" r:id="rId25"/>
    <p:sldId id="280" r:id="rId26"/>
    <p:sldId id="293" r:id="rId27"/>
    <p:sldId id="289" r:id="rId28"/>
    <p:sldId id="290" r:id="rId29"/>
    <p:sldId id="291" r:id="rId30"/>
    <p:sldId id="292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BB47"/>
    <a:srgbClr val="D6EDCF"/>
    <a:srgbClr val="000000"/>
    <a:srgbClr val="49484A"/>
    <a:srgbClr val="666666"/>
    <a:srgbClr val="F0F6F3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47" autoAdjust="0"/>
    <p:restoredTop sz="91506" autoAdjust="0"/>
  </p:normalViewPr>
  <p:slideViewPr>
    <p:cSldViewPr snapToGrid="0">
      <p:cViewPr varScale="1">
        <p:scale>
          <a:sx n="94" d="100"/>
          <a:sy n="94" d="100"/>
        </p:scale>
        <p:origin x="224" y="2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92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FADEA9-B393-4CD3-A472-9E8648368E28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92A52E-C819-4009-9C3F-DCFC6ADA5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38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288707-13C5-0D44-A6CC-0F7089BF747C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1123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4809868" cy="512496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5124964"/>
            <a:ext cx="12192000" cy="17330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93276" y="1445935"/>
            <a:ext cx="6987746" cy="1209962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defRPr sz="4500" b="1" i="0" baseline="0">
                <a:solidFill>
                  <a:schemeClr val="bg1"/>
                </a:solidFill>
                <a:latin typeface="Corbel" panose="020B0503020204020204" pitchFamily="34" charset="0"/>
                <a:cs typeface="Arial"/>
              </a:defRPr>
            </a:lvl1pPr>
          </a:lstStyle>
          <a:p>
            <a:r>
              <a:rPr lang="en-US" dirty="0" smtClean="0"/>
              <a:t>Click to enter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00856" y="2941030"/>
            <a:ext cx="6980166" cy="118536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spcBef>
                <a:spcPts val="450"/>
              </a:spcBef>
              <a:buNone/>
              <a:defRPr sz="2400" b="0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enter subtitle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114" y="5695229"/>
            <a:ext cx="2690951" cy="4905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9414"/>
            <a:ext cx="4809868" cy="2705551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4809868" y="2692968"/>
            <a:ext cx="7382132" cy="0"/>
          </a:xfrm>
          <a:prstGeom prst="line">
            <a:avLst/>
          </a:prstGeom>
          <a:ln w="5715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4162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331728" y="71774"/>
            <a:ext cx="10250672" cy="996306"/>
          </a:xfrm>
          <a:prstGeom prst="rect">
            <a:avLst/>
          </a:prstGeom>
        </p:spPr>
        <p:txBody>
          <a:bodyPr anchor="ctr" anchorCtr="0"/>
          <a:lstStyle>
            <a:lvl1pPr algn="ctr">
              <a:defRPr sz="3600" b="1" baseline="0">
                <a:solidFill>
                  <a:schemeClr val="tx2">
                    <a:lumMod val="7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r>
              <a:rPr lang="en-US" dirty="0" smtClean="0"/>
              <a:t>Click to enter slide title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09600" y="1307805"/>
            <a:ext cx="11272284" cy="5126864"/>
          </a:xfrm>
          <a:prstGeom prst="rect">
            <a:avLst/>
          </a:prstGeom>
        </p:spPr>
        <p:txBody>
          <a:bodyPr/>
          <a:lstStyle>
            <a:lvl1pPr marL="228594" indent="-228594">
              <a:spcBef>
                <a:spcPts val="1200"/>
              </a:spcBef>
              <a:buClr>
                <a:schemeClr val="accent1"/>
              </a:buClr>
              <a:defRPr sz="2400">
                <a:solidFill>
                  <a:schemeClr val="tx1"/>
                </a:solidFill>
              </a:defRPr>
            </a:lvl1pPr>
            <a:lvl2pPr marL="685783" indent="-228594">
              <a:spcBef>
                <a:spcPts val="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−"/>
              <a:defRPr sz="1800">
                <a:solidFill>
                  <a:schemeClr val="tx1"/>
                </a:solidFill>
              </a:defRPr>
            </a:lvl2pPr>
            <a:lvl3pPr marL="1084236" indent="-169859">
              <a:spcBef>
                <a:spcPts val="450"/>
              </a:spcBef>
              <a:buClr>
                <a:schemeClr val="accent1"/>
              </a:buClr>
              <a:defRPr sz="1600">
                <a:solidFill>
                  <a:schemeClr val="tx1"/>
                </a:solidFill>
              </a:defRPr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66992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331728" y="71774"/>
            <a:ext cx="10250672" cy="996306"/>
          </a:xfrm>
          <a:prstGeom prst="rect">
            <a:avLst/>
          </a:prstGeom>
        </p:spPr>
        <p:txBody>
          <a:bodyPr anchor="ctr" anchorCtr="0"/>
          <a:lstStyle>
            <a:lvl1pPr algn="ctr">
              <a:defRPr sz="3600" b="1" baseline="0">
                <a:solidFill>
                  <a:schemeClr val="tx2">
                    <a:lumMod val="7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r>
              <a:rPr lang="en-US" dirty="0" smtClean="0"/>
              <a:t>Click to enter 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48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2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8132" y="6516371"/>
            <a:ext cx="347797" cy="25391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defTabSz="457189">
              <a:spcBef>
                <a:spcPts val="950"/>
              </a:spcBef>
              <a:buClr>
                <a:srgbClr val="333333"/>
              </a:buClr>
              <a:buFont typeface="Lucida Grande"/>
              <a:buNone/>
            </a:pPr>
            <a:fld id="{A4370C78-B62B-49DC-826F-593EDAA9C081}" type="slidenum">
              <a:rPr lang="en-US" sz="1050">
                <a:solidFill>
                  <a:srgbClr val="000000"/>
                </a:solidFill>
                <a:latin typeface="Arial"/>
                <a:cs typeface="Arial"/>
              </a:rPr>
              <a:pPr defTabSz="457189">
                <a:spcBef>
                  <a:spcPts val="950"/>
                </a:spcBef>
                <a:buClr>
                  <a:srgbClr val="333333"/>
                </a:buClr>
                <a:buFont typeface="Lucida Grande"/>
                <a:buNone/>
              </a:pPr>
              <a:t>‹#›</a:t>
            </a:fld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274" y="6524284"/>
            <a:ext cx="1251398" cy="228131"/>
          </a:xfrm>
          <a:prstGeom prst="rect">
            <a:avLst/>
          </a:prstGeom>
        </p:spPr>
      </p:pic>
      <p:sp>
        <p:nvSpPr>
          <p:cNvPr id="13" name="Rectangle 12"/>
          <p:cNvSpPr>
            <a:spLocks/>
          </p:cNvSpPr>
          <p:nvPr/>
        </p:nvSpPr>
        <p:spPr bwMode="auto">
          <a:xfrm>
            <a:off x="807387" y="6534726"/>
            <a:ext cx="5293388" cy="296652"/>
          </a:xfrm>
          <a:prstGeom prst="rect">
            <a:avLst/>
          </a:prstGeom>
          <a:noFill/>
          <a:ln w="12700" cap="rnd">
            <a:noFill/>
            <a:round/>
            <a:headEnd/>
            <a:tailEnd/>
          </a:ln>
        </p:spPr>
        <p:txBody>
          <a:bodyPr wrap="none" lIns="28575" tIns="28575" rIns="28575" bIns="28575"/>
          <a:lstStyle/>
          <a:p>
            <a:pPr defTabSz="457189">
              <a:spcBef>
                <a:spcPts val="235"/>
              </a:spcBef>
              <a:defRPr/>
            </a:pPr>
            <a:r>
              <a:rPr lang="en-US" sz="900" dirty="0">
                <a:solidFill>
                  <a:srgbClr val="4D4D4D"/>
                </a:solidFill>
                <a:ea typeface="MS PGothic" pitchFamily="34" charset="-128"/>
                <a:sym typeface="Calibri" pitchFamily="34" charset="0"/>
              </a:rPr>
              <a:t>Copyright </a:t>
            </a:r>
            <a:r>
              <a:rPr lang="en-US" sz="900" dirty="0" smtClean="0">
                <a:solidFill>
                  <a:srgbClr val="4D4D4D"/>
                </a:solidFill>
                <a:ea typeface="MS PGothic" pitchFamily="34" charset="-128"/>
                <a:sym typeface="Calibri" pitchFamily="34" charset="0"/>
              </a:rPr>
              <a:t>2016.  </a:t>
            </a:r>
            <a:r>
              <a:rPr lang="en-US" sz="900" dirty="0">
                <a:solidFill>
                  <a:srgbClr val="4D4D4D"/>
                </a:solidFill>
                <a:ea typeface="MS PGothic" pitchFamily="34" charset="-128"/>
                <a:sym typeface="Calibri" pitchFamily="34" charset="0"/>
              </a:rPr>
              <a:t>Confidential – Distribution prohibited without permission </a:t>
            </a:r>
          </a:p>
        </p:txBody>
      </p:sp>
      <p:sp>
        <p:nvSpPr>
          <p:cNvPr id="14" name="Rectangle 3"/>
          <p:cNvSpPr>
            <a:spLocks/>
          </p:cNvSpPr>
          <p:nvPr/>
        </p:nvSpPr>
        <p:spPr bwMode="auto">
          <a:xfrm rot="16200000">
            <a:off x="6020562" y="-5069766"/>
            <a:ext cx="1110996" cy="11231880"/>
          </a:xfrm>
          <a:prstGeom prst="rect">
            <a:avLst/>
          </a:prstGeom>
          <a:solidFill>
            <a:srgbClr val="EEEEEE"/>
          </a:solidFill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defTabSz="457189"/>
            <a:endParaRPr lang="en-US" sz="1800">
              <a:solidFill>
                <a:srgbClr val="444444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1" y="1"/>
            <a:ext cx="1110995" cy="11109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8404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457189" rtl="0" eaLnBrk="1" latinLnBrk="0" hangingPunct="1">
        <a:spcBef>
          <a:spcPct val="0"/>
        </a:spcBef>
        <a:buNone/>
        <a:defRPr sz="2600" b="1" i="0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892" indent="-342892" algn="l" defTabSz="457189" rtl="0" eaLnBrk="1" latinLnBrk="0" hangingPunct="1">
        <a:spcBef>
          <a:spcPts val="950"/>
        </a:spcBef>
        <a:buClr>
          <a:schemeClr val="tx2"/>
        </a:buClr>
        <a:buFont typeface="Lucida Grande"/>
        <a:buChar char="▪"/>
        <a:defRPr sz="1800" b="0" i="0" kern="1200">
          <a:solidFill>
            <a:srgbClr val="000000"/>
          </a:solidFill>
          <a:latin typeface="Arial"/>
          <a:ea typeface="+mn-ea"/>
          <a:cs typeface="Arial"/>
        </a:defRPr>
      </a:lvl1pPr>
      <a:lvl2pPr marL="742931" indent="-285743" algn="l" defTabSz="457189" rtl="0" eaLnBrk="1" latinLnBrk="0" hangingPunct="1">
        <a:spcBef>
          <a:spcPts val="450"/>
        </a:spcBef>
        <a:buClr>
          <a:schemeClr val="tx2"/>
        </a:buClr>
        <a:buSzPct val="60000"/>
        <a:buFont typeface="Lucida Grande"/>
        <a:buChar char="￭"/>
        <a:defRPr sz="1600" b="0" i="0" kern="1200">
          <a:solidFill>
            <a:srgbClr val="000000"/>
          </a:solidFill>
          <a:latin typeface="Arial"/>
          <a:ea typeface="+mn-ea"/>
          <a:cs typeface="Arial"/>
        </a:defRPr>
      </a:lvl2pPr>
      <a:lvl3pPr marL="1142972" indent="-228594" algn="l" defTabSz="457189" rtl="0" eaLnBrk="1" latinLnBrk="0" hangingPunct="1">
        <a:spcBef>
          <a:spcPts val="450"/>
        </a:spcBef>
        <a:buFont typeface="Arial"/>
        <a:buChar char="•"/>
        <a:defRPr sz="1400" b="0" i="0" kern="1200">
          <a:solidFill>
            <a:srgbClr val="000000"/>
          </a:solidFill>
          <a:latin typeface="Arial"/>
          <a:ea typeface="+mn-ea"/>
          <a:cs typeface="Arial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1400" b="0" i="0" kern="1200">
          <a:solidFill>
            <a:schemeClr val="tx1"/>
          </a:solidFill>
          <a:latin typeface="Arial"/>
          <a:ea typeface="+mn-ea"/>
          <a:cs typeface="Arial"/>
        </a:defRPr>
      </a:lvl4pPr>
      <a:lvl5pPr marL="2057348" indent="-228594" algn="l" defTabSz="457189" rtl="0" eaLnBrk="1" latinLnBrk="0" hangingPunct="1">
        <a:spcBef>
          <a:spcPct val="20000"/>
        </a:spcBef>
        <a:buFont typeface="Arial"/>
        <a:buChar char="»"/>
        <a:defRPr sz="1400" b="0" i="0" kern="1200">
          <a:solidFill>
            <a:schemeClr val="tx1"/>
          </a:solidFill>
          <a:latin typeface="Arial"/>
          <a:ea typeface="+mn-ea"/>
          <a:cs typeface="Arial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Release-as-code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Design sprint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November 2016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339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071" y="1001398"/>
            <a:ext cx="8557986" cy="585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216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Seeding Template From A Release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What are we seeing?</a:t>
            </a:r>
          </a:p>
          <a:p>
            <a:pPr lvl="1"/>
            <a:r>
              <a:rPr lang="en-US" sz="3200" dirty="0" smtClean="0"/>
              <a:t>Script from task in a Release</a:t>
            </a:r>
          </a:p>
          <a:p>
            <a:pPr lvl="1"/>
            <a:r>
              <a:rPr lang="en-US" sz="3200" dirty="0" smtClean="0"/>
              <a:t>Script creates a new template</a:t>
            </a:r>
            <a:endParaRPr lang="en-US" sz="3200" dirty="0"/>
          </a:p>
          <a:p>
            <a:pPr lvl="1"/>
            <a:r>
              <a:rPr lang="en-US" sz="3200" dirty="0" smtClean="0"/>
              <a:t>Current Python</a:t>
            </a:r>
            <a:endParaRPr lang="en-US" sz="32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37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Folder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738" y="1151251"/>
            <a:ext cx="10431624" cy="538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84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Script Folder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170" y="865528"/>
            <a:ext cx="8855788" cy="599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Script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001" y="1068080"/>
            <a:ext cx="6424125" cy="526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05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Release as Code Folder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367" y="1068080"/>
            <a:ext cx="10282335" cy="561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00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Release Template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78" y="1068080"/>
            <a:ext cx="10524931" cy="553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2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Release Start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61" y="1068080"/>
            <a:ext cx="10375641" cy="5267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058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Release Team Name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051" y="1068080"/>
            <a:ext cx="8977863" cy="552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91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Release Script Executed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351" y="1068080"/>
            <a:ext cx="10265694" cy="516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68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000" dirty="0" smtClean="0"/>
              <a:t>Make XL Release developer-friendly while keeping it friendly for non-developers.</a:t>
            </a:r>
          </a:p>
        </p:txBody>
      </p:sp>
    </p:spTree>
    <p:extLst>
      <p:ext uri="{BB962C8B-B14F-4D97-AF65-F5344CB8AC3E}">
        <p14:creationId xmlns:p14="http://schemas.microsoft.com/office/powerpoint/2010/main" val="221251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Release Team Folder Updated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84" y="1068080"/>
            <a:ext cx="10245012" cy="537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44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Groovy DSL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What are we seeing?</a:t>
            </a:r>
          </a:p>
          <a:p>
            <a:pPr lvl="1"/>
            <a:r>
              <a:rPr lang="en-US" sz="3200" dirty="0" smtClean="0"/>
              <a:t>Starting a release from a script</a:t>
            </a:r>
            <a:endParaRPr lang="en-US" sz="3200" dirty="0"/>
          </a:p>
          <a:p>
            <a:pPr lvl="1"/>
            <a:r>
              <a:rPr lang="en-US" sz="3200" dirty="0" smtClean="0"/>
              <a:t>Groovy DSL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442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Scripts Tab In Folder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657" y="929246"/>
            <a:ext cx="8911771" cy="603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119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Editor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07" y="866932"/>
            <a:ext cx="8853714" cy="599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30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to SCM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21" y="965731"/>
            <a:ext cx="8723086" cy="589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58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of DSL Execution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778" y="965146"/>
            <a:ext cx="8708571" cy="589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was the feedback???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3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Feedback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Consensus is 'everything as </a:t>
            </a:r>
            <a:r>
              <a:rPr lang="en-US" dirty="0" smtClean="0"/>
              <a:t>code’; </a:t>
            </a:r>
            <a:r>
              <a:rPr lang="en-US" dirty="0"/>
              <a:t>not only releases/templates, but also provisioning/configuration of the system.</a:t>
            </a:r>
          </a:p>
          <a:p>
            <a:r>
              <a:rPr lang="en-US" dirty="0"/>
              <a:t>Everybody prefers </a:t>
            </a:r>
            <a:r>
              <a:rPr lang="en-US" dirty="0" smtClean="0"/>
              <a:t>Groovy over </a:t>
            </a:r>
            <a:r>
              <a:rPr lang="en-US" dirty="0" err="1" smtClean="0"/>
              <a:t>Jython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sz="2000" dirty="0" err="1"/>
              <a:t>Jython</a:t>
            </a:r>
            <a:r>
              <a:rPr lang="en-US" sz="2000" dirty="0"/>
              <a:t> is OK to work with but </a:t>
            </a:r>
            <a:r>
              <a:rPr lang="en-US" sz="2000" dirty="0" smtClean="0"/>
              <a:t>will be a </a:t>
            </a:r>
            <a:r>
              <a:rPr lang="en-US" sz="2000" dirty="0"/>
              <a:t>harder </a:t>
            </a:r>
            <a:r>
              <a:rPr lang="en-US" sz="2000" dirty="0" smtClean="0"/>
              <a:t>sell.</a:t>
            </a:r>
            <a:endParaRPr lang="en-US" sz="2000" dirty="0"/>
          </a:p>
          <a:p>
            <a:r>
              <a:rPr lang="en-US" dirty="0"/>
              <a:t>Nobody is interested in a command line </a:t>
            </a:r>
            <a:r>
              <a:rPr lang="en-US" dirty="0" smtClean="0"/>
              <a:t>interface.</a:t>
            </a:r>
            <a:endParaRPr lang="en-US" dirty="0"/>
          </a:p>
          <a:p>
            <a:r>
              <a:rPr lang="en-US" dirty="0"/>
              <a:t>Not much </a:t>
            </a:r>
            <a:r>
              <a:rPr lang="en-US" dirty="0" err="1" smtClean="0"/>
              <a:t>enthuasiasm</a:t>
            </a:r>
            <a:r>
              <a:rPr lang="en-US" dirty="0" smtClean="0"/>
              <a:t> for </a:t>
            </a:r>
            <a:r>
              <a:rPr lang="en-US" dirty="0"/>
              <a:t>scripts as first class citizens in the XL Release UI / </a:t>
            </a:r>
            <a:r>
              <a:rPr lang="en-US" dirty="0" smtClean="0"/>
              <a:t>API.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04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Milestone 1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Groovy DSL to define templates, releases, etc.</a:t>
            </a:r>
          </a:p>
          <a:p>
            <a:r>
              <a:rPr lang="en-US" dirty="0" smtClean="0"/>
              <a:t>Extend the script task to support the Groovy DSL in addition to </a:t>
            </a:r>
            <a:r>
              <a:rPr lang="en-US" dirty="0" err="1" smtClean="0"/>
              <a:t>Jython</a:t>
            </a:r>
            <a:r>
              <a:rPr lang="en-US" dirty="0" smtClean="0"/>
              <a:t>.</a:t>
            </a:r>
          </a:p>
          <a:p>
            <a:r>
              <a:rPr lang="en-US" dirty="0" smtClean="0"/>
              <a:t>Extend the script task so that it can retrieve its script from an external source (URL) in addition to supplying it inline.</a:t>
            </a:r>
          </a:p>
        </p:txBody>
      </p:sp>
    </p:spTree>
    <p:extLst>
      <p:ext uri="{BB962C8B-B14F-4D97-AF65-F5344CB8AC3E}">
        <p14:creationId xmlns:p14="http://schemas.microsoft.com/office/powerpoint/2010/main" val="235578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Then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ask for more feedback.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But we have some other ideas already.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819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that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 templates, releases and other configuration objects to be defined as code.</a:t>
            </a:r>
          </a:p>
          <a:p>
            <a:r>
              <a:rPr lang="en-US" dirty="0" smtClean="0"/>
              <a:t>Allow for dynamic definition of those objects.</a:t>
            </a:r>
          </a:p>
          <a:p>
            <a:r>
              <a:rPr lang="en-US" dirty="0" smtClean="0"/>
              <a:t>Allow that code to be stored in SCM.</a:t>
            </a:r>
          </a:p>
          <a:p>
            <a:r>
              <a:rPr lang="en-US" dirty="0" smtClean="0"/>
              <a:t>Provide a developer-friendly language.</a:t>
            </a:r>
          </a:p>
          <a:p>
            <a:r>
              <a:rPr lang="en-US" dirty="0" smtClean="0"/>
              <a:t>Provide non-developer insight into what’s happening.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64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Expose the full API to the Groovy DSL, i.e. create a Groovy API.</a:t>
            </a:r>
          </a:p>
          <a:p>
            <a:r>
              <a:rPr lang="en-US" dirty="0" smtClean="0"/>
              <a:t>Extend custom script tasks to support Groovy.</a:t>
            </a:r>
          </a:p>
          <a:p>
            <a:r>
              <a:rPr lang="en-US" dirty="0" smtClean="0"/>
              <a:t>Extend export hooks to support Groovy.</a:t>
            </a:r>
          </a:p>
          <a:p>
            <a:r>
              <a:rPr lang="en-US" dirty="0" smtClean="0"/>
              <a:t>Extend triggers so that they can directly execute a script.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382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Choices/</a:t>
            </a:r>
            <a:r>
              <a:rPr lang="en-US" dirty="0"/>
              <a:t>d</a:t>
            </a:r>
            <a:r>
              <a:rPr lang="en-US" dirty="0" smtClean="0"/>
              <a:t>ecisions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Language:</a:t>
            </a:r>
          </a:p>
          <a:p>
            <a:pPr lvl="1"/>
            <a:r>
              <a:rPr lang="en-US" sz="2400" dirty="0" smtClean="0"/>
              <a:t>No JSON – too cumbersome.</a:t>
            </a:r>
          </a:p>
          <a:p>
            <a:pPr lvl="1"/>
            <a:r>
              <a:rPr lang="en-US" sz="2400" dirty="0" smtClean="0"/>
              <a:t>No YAML – not dynamic enough.</a:t>
            </a:r>
          </a:p>
          <a:p>
            <a:pPr lvl="1"/>
            <a:r>
              <a:rPr lang="en-US" sz="2400" dirty="0" smtClean="0"/>
              <a:t>Still to decide:</a:t>
            </a:r>
          </a:p>
          <a:p>
            <a:pPr lvl="2"/>
            <a:r>
              <a:rPr lang="en-US" sz="2400" dirty="0" smtClean="0"/>
              <a:t>Python script or Groovy DSL.</a:t>
            </a:r>
          </a:p>
          <a:p>
            <a:pPr lvl="2"/>
            <a:endParaRPr lang="en-US" dirty="0"/>
          </a:p>
          <a:p>
            <a:r>
              <a:rPr lang="en-US" dirty="0" smtClean="0"/>
              <a:t>How to invoke:</a:t>
            </a:r>
          </a:p>
          <a:p>
            <a:pPr lvl="1"/>
            <a:r>
              <a:rPr lang="en-US" sz="2400" dirty="0" smtClean="0"/>
              <a:t>CLI.</a:t>
            </a:r>
          </a:p>
          <a:p>
            <a:pPr lvl="1"/>
            <a:r>
              <a:rPr lang="en-US" sz="2400" dirty="0" smtClean="0"/>
              <a:t>Script task.</a:t>
            </a:r>
          </a:p>
          <a:p>
            <a:pPr lvl="1"/>
            <a:r>
              <a:rPr lang="en-US" sz="2400" dirty="0" smtClean="0"/>
              <a:t>SCM trigger.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7455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ctr"/>
            <a:r>
              <a:rPr lang="en-US" sz="3600" dirty="0" smtClean="0"/>
              <a:t>Easy </a:t>
            </a:r>
            <a:r>
              <a:rPr lang="en-US" sz="3600" dirty="0"/>
              <a:t>to learn</a:t>
            </a:r>
          </a:p>
          <a:p>
            <a:pPr fontAlgn="ctr"/>
            <a:r>
              <a:rPr lang="en-US" sz="3600" dirty="0"/>
              <a:t>Compact</a:t>
            </a:r>
          </a:p>
          <a:p>
            <a:pPr fontAlgn="ctr"/>
            <a:r>
              <a:rPr lang="en-US" sz="3600" dirty="0"/>
              <a:t>Declarative</a:t>
            </a:r>
          </a:p>
          <a:p>
            <a:pPr fontAlgn="ctr"/>
            <a:r>
              <a:rPr lang="en-US" sz="3600" dirty="0"/>
              <a:t>Idempotent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84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Automatically setup multiple templates for maintenance branches, from the command line.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Automatically setup new teams, from a script task.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Run a dynamically generated release, from a trigger.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59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 in XL Release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/>
              <a:t>What are we seeing?</a:t>
            </a:r>
          </a:p>
          <a:p>
            <a:pPr lvl="1"/>
            <a:r>
              <a:rPr lang="en-US" sz="3200" dirty="0" smtClean="0"/>
              <a:t>CLI</a:t>
            </a:r>
          </a:p>
          <a:p>
            <a:pPr lvl="1"/>
            <a:r>
              <a:rPr lang="en-US" sz="3200" dirty="0" smtClean="0"/>
              <a:t>Python DSL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605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DSL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728" y="1068080"/>
            <a:ext cx="9417957" cy="538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Executing from CLI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019300"/>
            <a:ext cx="114173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4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XebiaLabs-Corp-Overview-012914-most-recent-0129-1-39">
  <a:themeElements>
    <a:clrScheme name="XEBIA">
      <a:dk1>
        <a:srgbClr val="444444"/>
      </a:dk1>
      <a:lt1>
        <a:srgbClr val="FFFFFF"/>
      </a:lt1>
      <a:dk2>
        <a:srgbClr val="333333"/>
      </a:dk2>
      <a:lt2>
        <a:srgbClr val="FFFFFF"/>
      </a:lt2>
      <a:accent1>
        <a:srgbClr val="079948"/>
      </a:accent1>
      <a:accent2>
        <a:srgbClr val="0882C1"/>
      </a:accent2>
      <a:accent3>
        <a:srgbClr val="A9227E"/>
      </a:accent3>
      <a:accent4>
        <a:srgbClr val="E8BC1D"/>
      </a:accent4>
      <a:accent5>
        <a:srgbClr val="F37C20"/>
      </a:accent5>
      <a:accent6>
        <a:srgbClr val="61CBE7"/>
      </a:accent6>
      <a:hlink>
        <a:srgbClr val="01A1A1"/>
      </a:hlink>
      <a:folHlink>
        <a:srgbClr val="ACACA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6F65A100-F6C7-EE46-BAAD-0BB73F7B00B2}" vid="{8AE0BF27-1A60-F346-A901-CBAE73C82F2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XebiaLabs template 2016</Template>
  <TotalTime>1283</TotalTime>
  <Words>418</Words>
  <Application>Microsoft Macintosh PowerPoint</Application>
  <PresentationFormat>Widescreen</PresentationFormat>
  <Paragraphs>89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Calibri</vt:lpstr>
      <vt:lpstr>Corbel</vt:lpstr>
      <vt:lpstr>Lucida Grande</vt:lpstr>
      <vt:lpstr>MS PGothic</vt:lpstr>
      <vt:lpstr>Arial</vt:lpstr>
      <vt:lpstr>XebiaLabs-Corp-Overview-012914-most-recent-0129-1-39</vt:lpstr>
      <vt:lpstr>Release-as-code Design sprint</vt:lpstr>
      <vt:lpstr>Goal</vt:lpstr>
      <vt:lpstr>What does that mean?</vt:lpstr>
      <vt:lpstr>Choices/decisions</vt:lpstr>
      <vt:lpstr>Requirements</vt:lpstr>
      <vt:lpstr>Scenarios</vt:lpstr>
      <vt:lpstr>CLI in XL Release</vt:lpstr>
      <vt:lpstr>Python DSL</vt:lpstr>
      <vt:lpstr>Executing from CLI</vt:lpstr>
      <vt:lpstr>Results</vt:lpstr>
      <vt:lpstr>Seeding Template From A Release</vt:lpstr>
      <vt:lpstr>Team Folder</vt:lpstr>
      <vt:lpstr>Adding Script Folder</vt:lpstr>
      <vt:lpstr>Script</vt:lpstr>
      <vt:lpstr>Release as Code Folder</vt:lpstr>
      <vt:lpstr>Release Template</vt:lpstr>
      <vt:lpstr>Release Start</vt:lpstr>
      <vt:lpstr>Set Release Team Name</vt:lpstr>
      <vt:lpstr>Release Script Executed</vt:lpstr>
      <vt:lpstr>Release Team Folder Updated</vt:lpstr>
      <vt:lpstr>Groovy DSL</vt:lpstr>
      <vt:lpstr>Scripts Tab In Folder</vt:lpstr>
      <vt:lpstr>Editor</vt:lpstr>
      <vt:lpstr>Link to SCM</vt:lpstr>
      <vt:lpstr>Results of DSL Execution</vt:lpstr>
      <vt:lpstr>So…</vt:lpstr>
      <vt:lpstr>Feedback summary</vt:lpstr>
      <vt:lpstr>Milestone 1 goals</vt:lpstr>
      <vt:lpstr>Then…</vt:lpstr>
      <vt:lpstr>Further ideas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Release-as-code Design sprint</dc:title>
  <dc:creator>Microsoft Office User</dc:creator>
  <cp:lastModifiedBy>Microsoft Office User</cp:lastModifiedBy>
  <cp:revision>27</cp:revision>
  <dcterms:created xsi:type="dcterms:W3CDTF">2016-11-17T09:31:36Z</dcterms:created>
  <dcterms:modified xsi:type="dcterms:W3CDTF">2016-11-22T10:54:12Z</dcterms:modified>
</cp:coreProperties>
</file>

<file path=docProps/thumbnail.jpeg>
</file>